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01" r:id="rId3"/>
    <p:sldId id="292" r:id="rId4"/>
    <p:sldId id="302" r:id="rId5"/>
    <p:sldId id="303" r:id="rId6"/>
    <p:sldId id="306" r:id="rId7"/>
    <p:sldId id="311" r:id="rId8"/>
    <p:sldId id="307" r:id="rId9"/>
    <p:sldId id="308" r:id="rId10"/>
    <p:sldId id="309" r:id="rId11"/>
    <p:sldId id="304" r:id="rId12"/>
    <p:sldId id="295" r:id="rId13"/>
    <p:sldId id="283" r:id="rId14"/>
    <p:sldId id="284" r:id="rId15"/>
    <p:sldId id="285" r:id="rId16"/>
    <p:sldId id="294" r:id="rId17"/>
    <p:sldId id="287" r:id="rId18"/>
    <p:sldId id="276" r:id="rId19"/>
    <p:sldId id="265" r:id="rId20"/>
    <p:sldId id="257" r:id="rId21"/>
    <p:sldId id="300" r:id="rId22"/>
    <p:sldId id="275" r:id="rId23"/>
    <p:sldId id="273" r:id="rId24"/>
    <p:sldId id="274" r:id="rId25"/>
    <p:sldId id="260" r:id="rId26"/>
    <p:sldId id="279" r:id="rId27"/>
    <p:sldId id="297" r:id="rId28"/>
    <p:sldId id="299" r:id="rId29"/>
    <p:sldId id="298" r:id="rId30"/>
    <p:sldId id="310" r:id="rId31"/>
    <p:sldId id="272" r:id="rId32"/>
    <p:sldId id="269" r:id="rId33"/>
    <p:sldId id="270" r:id="rId34"/>
    <p:sldId id="266" r:id="rId35"/>
    <p:sldId id="268" r:id="rId36"/>
    <p:sldId id="296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 autoAdjust="0"/>
    <p:restoredTop sz="82654" autoAdjust="0"/>
  </p:normalViewPr>
  <p:slideViewPr>
    <p:cSldViewPr snapToGrid="0">
      <p:cViewPr>
        <p:scale>
          <a:sx n="71" d="100"/>
          <a:sy n="71" d="100"/>
        </p:scale>
        <p:origin x="5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DA5D2-0B3C-4799-B633-4F32A722274F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8907E-C72E-4D7B-B8CA-F158589A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9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 for getting out of lab meeting:</a:t>
            </a:r>
          </a:p>
          <a:p>
            <a:endParaRPr lang="en-US" dirty="0" smtClean="0"/>
          </a:p>
          <a:p>
            <a:r>
              <a:rPr lang="en-US" dirty="0" smtClean="0"/>
              <a:t>Feed back for  test</a:t>
            </a:r>
            <a:r>
              <a:rPr lang="en-US" baseline="0" dirty="0" smtClean="0"/>
              <a:t> choices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Push to write and distribute a draft of my results outline</a:t>
            </a:r>
          </a:p>
          <a:p>
            <a:endParaRPr lang="en-US" dirty="0" smtClean="0"/>
          </a:p>
          <a:p>
            <a:r>
              <a:rPr lang="en-US" dirty="0" smtClean="0"/>
              <a:t>Practice summarizing</a:t>
            </a:r>
            <a:r>
              <a:rPr lang="en-US" baseline="0" dirty="0" smtClean="0"/>
              <a:t> 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to illustrate the Bivalent Data </a:t>
            </a:r>
          </a:p>
          <a:p>
            <a:endParaRPr lang="en-US" dirty="0" smtClean="0"/>
          </a:p>
          <a:p>
            <a:r>
              <a:rPr lang="en-US" dirty="0" smtClean="0"/>
              <a:t>Almost all</a:t>
            </a:r>
            <a:r>
              <a:rPr lang="en-US" baseline="0" dirty="0" smtClean="0"/>
              <a:t> the mice used in the MLH1 data set – have Bivalent observations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(motivation)</a:t>
            </a:r>
          </a:p>
          <a:p>
            <a:r>
              <a:rPr lang="en-US" dirty="0" smtClean="0"/>
              <a:t>Given the findings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gwRR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proportions -&gt; look at single bivalent pattern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(chromatin compaction, interference and known sex specific rec landscape features)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(Brief summary for dataset)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(Focus is on 2 main questions)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Animate so that they appear sequentially, then ii) fades</a:t>
            </a:r>
          </a:p>
          <a:p>
            <a:endParaRPr lang="en-US" baseline="0" dirty="0" smtClean="0"/>
          </a:p>
          <a:p>
            <a:r>
              <a:rPr lang="en-US" dirty="0" smtClean="0"/>
              <a:t>Example questions</a:t>
            </a:r>
          </a:p>
          <a:p>
            <a:endParaRPr lang="en-US" dirty="0" smtClean="0"/>
          </a:p>
          <a:p>
            <a:r>
              <a:rPr lang="en-US" dirty="0" smtClean="0"/>
              <a:t>Walk</a:t>
            </a:r>
            <a:r>
              <a:rPr lang="en-US" baseline="0" dirty="0" smtClean="0"/>
              <a:t> through these predictions: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2 are well supported by the literature, while the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there is only 1 paper I could find with cytological data for interfocal distance for both sexes.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</a:t>
            </a:r>
            <a:r>
              <a:rPr lang="en-US" baseline="0" dirty="0" smtClean="0"/>
              <a:t> work, use the same equations as for the MLH1</a:t>
            </a:r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-- use mouse averages, for the single bivalent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1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9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overall narrative I’m trying to weave – more variance in females</a:t>
            </a:r>
          </a:p>
          <a:p>
            <a:r>
              <a:rPr lang="en-US" baseline="0" dirty="0" smtClean="0"/>
              <a:t>-Between cells (MLH1 counts)</a:t>
            </a:r>
          </a:p>
          <a:p>
            <a:r>
              <a:rPr lang="en-US" baseline="0" dirty="0" smtClean="0"/>
              <a:t>- Uniform spacing (the 1CO position is not regulated)  (F1 variance is probably larger (F1nrm))</a:t>
            </a:r>
          </a:p>
          <a:p>
            <a:r>
              <a:rPr lang="en-US" baseline="0" dirty="0" smtClean="0"/>
              <a:t>- IFD spacing / interference strength</a:t>
            </a:r>
          </a:p>
          <a:p>
            <a:endParaRPr lang="en-US" dirty="0" smtClean="0"/>
          </a:p>
          <a:p>
            <a:r>
              <a:rPr lang="en-US" dirty="0" smtClean="0"/>
              <a:t>- Lack of distinction between</a:t>
            </a:r>
            <a:r>
              <a:rPr lang="en-US" baseline="0" dirty="0" smtClean="0"/>
              <a:t> 1CO and 2CO lengths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(longer</a:t>
            </a:r>
            <a:r>
              <a:rPr lang="en-US" baseline="0" dirty="0" smtClean="0"/>
              <a:t> SC lengths (variance in SC length / I’m not sure this makes sense)</a:t>
            </a:r>
            <a:r>
              <a:rPr lang="en-US" dirty="0" smtClean="0"/>
              <a:t>)  </a:t>
            </a:r>
          </a:p>
          <a:p>
            <a:endParaRPr lang="en-US" dirty="0" smtClean="0"/>
          </a:p>
          <a:p>
            <a:r>
              <a:rPr lang="en-US" b="1" dirty="0" err="1" smtClean="0"/>
              <a:t>deBoer</a:t>
            </a:r>
            <a:r>
              <a:rPr lang="en-US" b="1" baseline="0" dirty="0" smtClean="0"/>
              <a:t> Summary:</a:t>
            </a:r>
          </a:p>
          <a:p>
            <a:endParaRPr lang="en-US" baseline="0" dirty="0" smtClean="0"/>
          </a:p>
          <a:p>
            <a:r>
              <a:rPr lang="en-US" dirty="0" smtClean="0"/>
              <a:t>MSH4, in WT and Sycp1 -/-.  (found 2 classes of COs / two types of interference). Used FISH for </a:t>
            </a:r>
            <a:r>
              <a:rPr lang="en-US" dirty="0" err="1" smtClean="0"/>
              <a:t>chrms</a:t>
            </a:r>
            <a:r>
              <a:rPr lang="en-US" dirty="0" smtClean="0"/>
              <a:t> 1,2,18,19; calculated gamma distribution from </a:t>
            </a:r>
            <a:r>
              <a:rPr lang="en-US" dirty="0" err="1" smtClean="0"/>
              <a:t>chrm</a:t>
            </a:r>
            <a:r>
              <a:rPr lang="en-US" dirty="0" smtClean="0"/>
              <a:t> specific intervals</a:t>
            </a:r>
          </a:p>
          <a:p>
            <a:endParaRPr lang="en-US" dirty="0" smtClean="0"/>
          </a:p>
          <a:p>
            <a:r>
              <a:rPr lang="en-US" dirty="0" smtClean="0"/>
              <a:t>Interference much stronger</a:t>
            </a:r>
            <a:r>
              <a:rPr lang="en-US" baseline="0" dirty="0" smtClean="0"/>
              <a:t> for MLH1 in pachytene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Sex differences --- ?</a:t>
            </a:r>
          </a:p>
          <a:p>
            <a:r>
              <a:rPr lang="en-US" baseline="0" dirty="0" smtClean="0"/>
              <a:t>(the density of MLH1 on SC-AE is more dense in males than females)</a:t>
            </a:r>
          </a:p>
          <a:p>
            <a:endParaRPr lang="en-US" baseline="0" dirty="0" smtClean="0"/>
          </a:p>
          <a:p>
            <a:r>
              <a:rPr lang="en-US" dirty="0" smtClean="0"/>
              <a:t>Male – short </a:t>
            </a:r>
            <a:r>
              <a:rPr lang="en-US" dirty="0" err="1" smtClean="0"/>
              <a:t>chrms</a:t>
            </a:r>
            <a:r>
              <a:rPr lang="en-US" dirty="0" smtClean="0"/>
              <a:t> had strong medial placement of MLH1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(Can I access these data?)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1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WSB has the most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telomeric</a:t>
            </a:r>
            <a:r>
              <a:rPr lang="en-US" baseline="0" dirty="0" smtClean="0"/>
              <a:t> landscape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 rec strains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some reasons the patterns change – maybe the first one included</a:t>
            </a:r>
            <a:r>
              <a:rPr lang="en-US" baseline="0" dirty="0" smtClean="0"/>
              <a:t> more than 1CO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data confounded by </a:t>
            </a:r>
            <a:r>
              <a:rPr lang="en-US" dirty="0" err="1" smtClean="0"/>
              <a:t>chrm</a:t>
            </a:r>
            <a:r>
              <a:rPr lang="en-US" dirty="0" smtClean="0"/>
              <a:t> size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9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Pattern almost reversed</a:t>
            </a:r>
          </a:p>
          <a:p>
            <a:r>
              <a:rPr lang="en-US" dirty="0" smtClean="0"/>
              <a:t>WSB has lowest 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guess the mouse averages do indicate that higher rec strains</a:t>
            </a:r>
            <a:r>
              <a:rPr lang="en-US" baseline="0" dirty="0" smtClean="0"/>
              <a:t> have more </a:t>
            </a:r>
            <a:r>
              <a:rPr lang="en-US" baseline="0" dirty="0" err="1" smtClean="0"/>
              <a:t>centromeric</a:t>
            </a:r>
            <a:r>
              <a:rPr lang="en-US" baseline="0" dirty="0" smtClean="0"/>
              <a:t> F1 pos.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point is a mouse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5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6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 / gamma curves are on the top --- don’t think any are female?</a:t>
            </a:r>
          </a:p>
          <a:p>
            <a:endParaRPr lang="en-US" dirty="0" smtClean="0"/>
          </a:p>
          <a:p>
            <a:r>
              <a:rPr lang="en-US" dirty="0" smtClean="0"/>
              <a:t>(Should I try to remake these cumulative foci plots?)  --- smaller</a:t>
            </a:r>
            <a:r>
              <a:rPr lang="en-US" baseline="0" dirty="0" smtClean="0"/>
              <a:t> square </a:t>
            </a:r>
            <a:r>
              <a:rPr lang="en-US" dirty="0" smtClean="0"/>
              <a:t>curve plots are there are all</a:t>
            </a:r>
            <a:r>
              <a:rPr lang="en-US" baseline="0" dirty="0" smtClean="0"/>
              <a:t> </a:t>
            </a:r>
            <a:r>
              <a:rPr lang="en-US" b="1" baseline="0" dirty="0" smtClean="0"/>
              <a:t>distance to cent</a:t>
            </a:r>
            <a:r>
              <a:rPr lang="en-US" b="0" baseline="0" dirty="0" smtClean="0"/>
              <a:t> (do these pool foci from the same </a:t>
            </a:r>
            <a:r>
              <a:rPr lang="en-US" b="0" baseline="0" dirty="0" err="1" smtClean="0"/>
              <a:t>biv</a:t>
            </a:r>
            <a:r>
              <a:rPr lang="en-US" b="0" baseline="0" dirty="0" smtClean="0"/>
              <a:t>?!)</a:t>
            </a:r>
            <a:endParaRPr lang="en-US" b="0" dirty="0" smtClean="0"/>
          </a:p>
          <a:p>
            <a:endParaRPr lang="en-US" dirty="0" smtClean="0"/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1.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of foci along bivalents.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Shape of gamma distributions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 values. The average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 equals 10 for all distributions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shown. As  increases, the very short and very long distances become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sparser, and the distributions become narrower and more symmetrical.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 of histograms of observed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 in spermatocytes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(black bars), the best fit of the observed distances to the gamma distribution  (red curves), the  value for which the best fit was obtained (ˆ ),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distributions expected if there were no interference (i.e., 1; blue curves).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observed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 were binned for representation only;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 fits to the gamma distribution are based on the exact,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unbinned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Figs. 5 and 6 show histograms of all data sets.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Distribution of foci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bivalents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Shown are the cumulative frequencies of foci as a function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distance to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centromeric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 of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 (wild type) or AE (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Sycp1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/).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are expressed as percentage of the length of the SC AE on which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was located.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numbers of foci on which the curves are based are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 in the upper left corners, and the chromosome numbers are shown in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lower right corners of the graphs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 uniform distribution of foci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 a straight line from the lower left to the upper right corner of the graph.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M, male; F, female;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wild type; 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Sycp1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overall narrative I’m trying to weave – more variance in females</a:t>
            </a:r>
          </a:p>
          <a:p>
            <a:r>
              <a:rPr lang="en-US" baseline="0" dirty="0" smtClean="0"/>
              <a:t>-Between cells (MLH1 counts)</a:t>
            </a:r>
          </a:p>
          <a:p>
            <a:r>
              <a:rPr lang="en-US" baseline="0" dirty="0" smtClean="0"/>
              <a:t>- Uniform spacing (the 1CO position is not regulated)  (F1 variance is probably larger (F1nrm))</a:t>
            </a:r>
          </a:p>
          <a:p>
            <a:r>
              <a:rPr lang="en-US" baseline="0" dirty="0" smtClean="0"/>
              <a:t>- IFD spacing / interference strength</a:t>
            </a:r>
          </a:p>
          <a:p>
            <a:endParaRPr lang="en-US" dirty="0" smtClean="0"/>
          </a:p>
          <a:p>
            <a:r>
              <a:rPr lang="en-US" dirty="0" smtClean="0"/>
              <a:t>- Lack of distinction between</a:t>
            </a:r>
            <a:r>
              <a:rPr lang="en-US" baseline="0" dirty="0" smtClean="0"/>
              <a:t> 1CO and 2CO lengths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(longer</a:t>
            </a:r>
            <a:r>
              <a:rPr lang="en-US" baseline="0" dirty="0" smtClean="0"/>
              <a:t> SC lengths (variance in SC length / I’m not sure this makes sense)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73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(motivation)</a:t>
            </a:r>
          </a:p>
          <a:p>
            <a:r>
              <a:rPr lang="en-US" dirty="0" smtClean="0"/>
              <a:t>Given the findings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gwRR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proportions -&gt; look at single bivalent pattern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(chromatin compaction, interference and known sex specific rec landscape features)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(Brief summary for dataset)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(Focus is on 2 main questions)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Animate so that they appear sequentially, then ii) fades</a:t>
            </a:r>
          </a:p>
          <a:p>
            <a:endParaRPr lang="en-US" baseline="0" dirty="0" smtClean="0"/>
          </a:p>
          <a:p>
            <a:r>
              <a:rPr lang="en-US" dirty="0" smtClean="0"/>
              <a:t>Example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604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way </a:t>
            </a:r>
            <a:r>
              <a:rPr lang="en-US" dirty="0" err="1" smtClean="0"/>
              <a:t>Anova</a:t>
            </a:r>
            <a:r>
              <a:rPr lang="en-US" dirty="0" smtClean="0"/>
              <a:t> – at least 1 of the group is different</a:t>
            </a:r>
          </a:p>
          <a:p>
            <a:r>
              <a:rPr lang="en-US" dirty="0" smtClean="0"/>
              <a:t>2. Pairwise </a:t>
            </a:r>
            <a:r>
              <a:rPr lang="en-US" dirty="0" err="1" smtClean="0"/>
              <a:t>t.tests</a:t>
            </a:r>
            <a:r>
              <a:rPr lang="en-US" dirty="0" smtClean="0"/>
              <a:t>, (maybe</a:t>
            </a:r>
            <a:r>
              <a:rPr lang="en-US" baseline="0" dirty="0" smtClean="0"/>
              <a:t> I was using the wrong correction)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would the point be to run these models?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Distinguish the higher than ‘low’ (Dom) level strains</a:t>
            </a:r>
          </a:p>
          <a:p>
            <a:r>
              <a:rPr lang="en-US" dirty="0" smtClean="0"/>
              <a:t>Allows</a:t>
            </a:r>
            <a:r>
              <a:rPr lang="en-US" baseline="0" dirty="0" smtClean="0"/>
              <a:t> to add in additional strains not used for sexual </a:t>
            </a:r>
            <a:r>
              <a:rPr lang="en-US" baseline="0" dirty="0" err="1" smtClean="0"/>
              <a:t>differnces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25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</a:t>
            </a:r>
            <a:endParaRPr lang="en-US" sz="13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dirty="0" smtClean="0">
                <a:effectLst/>
              </a:rPr>
              <a:t>Table X, Current models and their predictions for the evolution of heterochiasmy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results from proposed predictions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(Figure X, cartoon of difference in bivalent on spindle for 1CO and 2COs)</a:t>
            </a:r>
            <a:endParaRPr lang="en-US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main patterns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 specific polymorphism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musculus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molossisnus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 not be a species wide optimum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variance in females for meiotic features, resulting in greater variation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male specific evolution upstream of CO repair stage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SACE predictions and bivalent selection models are not mutually exclusive,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 of broad scale patterns for recombination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(centromere effects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-segregation rates) - (high rate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robertsonian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translocation in Dom, and absent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maybe something about centromeres (encourages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transloactions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suppresses 2CO (rec near centromere) in DOM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(that has changed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 near centromere suppresses rates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robertsonian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translocation)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dirty="0" smtClean="0">
              <a:effectLst/>
            </a:endParaRPr>
          </a:p>
          <a:p>
            <a:r>
              <a:rPr lang="en-US" sz="1200" b="1" dirty="0" smtClean="0">
                <a:effectLst/>
              </a:rPr>
              <a:t>Discussion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Current models and their predictions for the evolution of heterochiasmy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results from proposed predictions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(Figure X, cartoon of difference in bivalent on spindle for 1CO and 2COs)</a:t>
            </a:r>
            <a:endParaRPr lang="en-US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main patterns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 specific polymorphism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musculus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molossisnus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 not be a species wide optimum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variance in females for meiotic features, resulting in greater variation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SACE predictions and bivalent selection models are not mutually exclusive,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 of broad scale patterns for recombination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all the logic and results for the models of</a:t>
            </a:r>
            <a:r>
              <a:rPr lang="en-US" baseline="0" dirty="0" smtClean="0"/>
              <a:t> the whole data set.MLH1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06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sex specific results here</a:t>
            </a:r>
          </a:p>
          <a:p>
            <a:endParaRPr lang="en-US" dirty="0" smtClean="0"/>
          </a:p>
          <a:p>
            <a:r>
              <a:rPr lang="en-US" dirty="0" smtClean="0"/>
              <a:t>Ran </a:t>
            </a:r>
            <a:r>
              <a:rPr lang="en-US" dirty="0" err="1" smtClean="0"/>
              <a:t>glms</a:t>
            </a:r>
            <a:endParaRPr lang="en-US" dirty="0" smtClean="0"/>
          </a:p>
          <a:p>
            <a:r>
              <a:rPr lang="en-US" dirty="0" smtClean="0"/>
              <a:t>G,</a:t>
            </a:r>
            <a:r>
              <a:rPr lang="en-US" baseline="0" dirty="0" smtClean="0"/>
              <a:t> MSM have most significant </a:t>
            </a:r>
            <a:r>
              <a:rPr lang="en-US" baseline="0" dirty="0" err="1" smtClean="0"/>
              <a:t>p.vals</a:t>
            </a:r>
            <a:r>
              <a:rPr lang="en-US" baseline="0" dirty="0" smtClean="0"/>
              <a:t> for strain effect</a:t>
            </a:r>
          </a:p>
          <a:p>
            <a:r>
              <a:rPr lang="en-US" baseline="0" dirty="0" smtClean="0"/>
              <a:t>Lew very slight </a:t>
            </a:r>
            <a:r>
              <a:rPr lang="en-US" baseline="0" dirty="0" err="1" smtClean="0"/>
              <a:t>straing</a:t>
            </a:r>
            <a:r>
              <a:rPr lang="en-US" baseline="0" dirty="0" smtClean="0"/>
              <a:t> effect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Mean G is 10% higher than the average female mean</a:t>
            </a:r>
          </a:p>
          <a:p>
            <a:r>
              <a:rPr lang="en-US" baseline="0" dirty="0" smtClean="0"/>
              <a:t>MSM is 8% high</a:t>
            </a:r>
          </a:p>
          <a:p>
            <a:r>
              <a:rPr lang="en-US" baseline="0" dirty="0" smtClean="0"/>
              <a:t>(LEW is 3% higher)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Variance models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females have significantly larger between cell MLH1 count variance 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G does look that much higher: 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G mean 28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MSM 27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MOLF 27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0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Glm’s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PWD, MSM and SKIVE have</a:t>
            </a:r>
            <a:r>
              <a:rPr lang="en-US" baseline="0" dirty="0" smtClean="0"/>
              <a:t> significant strain effects, they are know high rec strains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8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(genome wide rate supported by chromosome level observations)</a:t>
            </a:r>
          </a:p>
          <a:p>
            <a:r>
              <a:rPr lang="en-US" dirty="0" smtClean="0"/>
              <a:t>(test?)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gwRR</a:t>
            </a:r>
            <a:r>
              <a:rPr lang="en-US" dirty="0" smtClean="0"/>
              <a:t> evolution is facilitated through </a:t>
            </a:r>
            <a:r>
              <a:rPr lang="en-US" dirty="0" err="1" smtClean="0"/>
              <a:t>chrm</a:t>
            </a:r>
            <a:r>
              <a:rPr lang="en-US" dirty="0" smtClean="0"/>
              <a:t> levels)</a:t>
            </a:r>
          </a:p>
          <a:p>
            <a:endParaRPr lang="en-US" dirty="0" smtClean="0"/>
          </a:p>
          <a:p>
            <a:r>
              <a:rPr lang="en-US" dirty="0" smtClean="0"/>
              <a:t>(what about the female findings:  G, MSM, 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Test for these data …. </a:t>
            </a:r>
            <a:r>
              <a:rPr lang="en-US" dirty="0" smtClean="0"/>
              <a:t>./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**MSM 60% &gt; PWD 50% &gt; SKIVE 30% &gt;  20 - 10% remaining (low) strains**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42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smtClean="0"/>
              <a:t>Female pattern</a:t>
            </a:r>
          </a:p>
          <a:p>
            <a:r>
              <a:rPr lang="en-US" sz="1200" b="0" dirty="0" smtClean="0"/>
              <a:t>High female strains, G and LEW,</a:t>
            </a:r>
          </a:p>
          <a:p>
            <a:endParaRPr lang="en-US" sz="1200" b="0" dirty="0" smtClean="0"/>
          </a:p>
          <a:p>
            <a:r>
              <a:rPr lang="en-US" sz="1200" b="0" dirty="0" smtClean="0"/>
              <a:t>High Rec females have more 2CO </a:t>
            </a:r>
            <a:r>
              <a:rPr lang="en-US" sz="1200" b="0" dirty="0" err="1" smtClean="0"/>
              <a:t>chrms</a:t>
            </a:r>
            <a:r>
              <a:rPr lang="en-US" sz="1200" b="0" dirty="0" smtClean="0"/>
              <a:t>, ~33% vs (23% - 27%)</a:t>
            </a:r>
          </a:p>
          <a:p>
            <a:endParaRPr lang="en-US" b="0" dirty="0" smtClean="0"/>
          </a:p>
          <a:p>
            <a:r>
              <a:rPr lang="en-US" sz="1200" b="0" dirty="0" smtClean="0"/>
              <a:t>Male pattern</a:t>
            </a:r>
          </a:p>
          <a:p>
            <a:r>
              <a:rPr lang="en-US" sz="1200" b="0" dirty="0" smtClean="0"/>
              <a:t>**MSM 60% &gt; PWD 50% &gt; SKIVE 30% &gt;  20 - 10% remaining (low) strains**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0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DMC1 – high rec strains</a:t>
            </a:r>
            <a:r>
              <a:rPr lang="en-US" baseline="0" dirty="0" smtClean="0"/>
              <a:t> have more than the low rec strains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Chrom</a:t>
            </a:r>
            <a:r>
              <a:rPr lang="en-US" baseline="0" dirty="0" smtClean="0"/>
              <a:t> proportions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52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 has the most </a:t>
            </a:r>
            <a:r>
              <a:rPr lang="en-US" dirty="0" err="1" smtClean="0"/>
              <a:t>consistant</a:t>
            </a:r>
            <a:r>
              <a:rPr lang="en-US" dirty="0" smtClean="0"/>
              <a:t> significant strain effect</a:t>
            </a:r>
          </a:p>
          <a:p>
            <a:endParaRPr lang="en-US" dirty="0" smtClean="0"/>
          </a:p>
          <a:p>
            <a:r>
              <a:rPr lang="en-US" dirty="0" smtClean="0"/>
              <a:t>MSM has</a:t>
            </a:r>
            <a:r>
              <a:rPr lang="en-US" baseline="0" dirty="0" smtClean="0"/>
              <a:t> a pretty low p value in the second model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LEW has </a:t>
            </a:r>
            <a:r>
              <a:rPr lang="en-US" dirty="0" err="1" smtClean="0"/>
              <a:t>has</a:t>
            </a:r>
            <a:r>
              <a:rPr lang="en-US" dirty="0" smtClean="0"/>
              <a:t> a low </a:t>
            </a:r>
            <a:r>
              <a:rPr lang="en-US" dirty="0" err="1" smtClean="0"/>
              <a:t>pvalue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6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4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9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1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one-way-anova-test-in-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results/MS 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12.2.20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312" b="48930"/>
          <a:stretch/>
        </p:blipFill>
        <p:spPr>
          <a:xfrm>
            <a:off x="0" y="502023"/>
            <a:ext cx="11766177" cy="4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33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gwRR</a:t>
            </a:r>
            <a:r>
              <a:rPr lang="en-US" dirty="0" smtClean="0"/>
              <a:t> model summary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54743" y="1861203"/>
            <a:ext cx="86850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Because mixed models yielded all significant effects, investigate further with </a:t>
            </a:r>
            <a:r>
              <a:rPr lang="en-US" dirty="0" err="1" smtClean="0"/>
              <a:t>glms</a:t>
            </a:r>
            <a:r>
              <a:rPr lang="en-US" dirty="0" smtClean="0"/>
              <a:t> (all fixed effects)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endParaRPr lang="en-US" dirty="0" smtClean="0"/>
          </a:p>
          <a:p>
            <a:r>
              <a:rPr lang="en-US" dirty="0"/>
              <a:t>G strain, G*male effects, driven by large difference between male and female means.</a:t>
            </a:r>
          </a:p>
          <a:p>
            <a:r>
              <a:rPr lang="en-US" dirty="0"/>
              <a:t>PWD*male and MSM*male driven by male specific elevate rates</a:t>
            </a:r>
          </a:p>
          <a:p>
            <a:r>
              <a:rPr lang="en-US" dirty="0"/>
              <a:t>No SKIVE strain effect, no sex difference between male and female strains.</a:t>
            </a:r>
          </a:p>
          <a:p>
            <a:r>
              <a:rPr lang="en-US" dirty="0"/>
              <a:t>Slight LEW strain effect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518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Female 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Male 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Gwrr</a:t>
            </a:r>
            <a:r>
              <a:rPr lang="en-US" dirty="0" smtClean="0"/>
              <a:t> estimates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75129" y="1896451"/>
            <a:ext cx="5798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mean_co</a:t>
            </a:r>
            <a:r>
              <a:rPr lang="en-US" dirty="0"/>
              <a:t> ~ sex * strain, data=</a:t>
            </a:r>
            <a:r>
              <a:rPr lang="en-US" dirty="0" err="1"/>
              <a:t>DF.HetC.MixedModel.HQ</a:t>
            </a:r>
            <a:r>
              <a:rPr lang="en-US" dirty="0"/>
              <a:t>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704752"/>
              </p:ext>
            </p:extLst>
          </p:nvPr>
        </p:nvGraphicFramePr>
        <p:xfrm>
          <a:off x="838200" y="2316380"/>
          <a:ext cx="4431585" cy="3880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2000"/>
                <a:gridCol w="1162390"/>
                <a:gridCol w="1477195"/>
              </a:tblGrid>
              <a:tr h="1305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Estimate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Pr</a:t>
                      </a:r>
                      <a:r>
                        <a:rPr lang="en-US" sz="1400" dirty="0">
                          <a:effectLst/>
                        </a:rPr>
                        <a:t>(&gt;|t|)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(Intercept)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24.71164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1.28E-87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Sex male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-0.15644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0.822008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3.297524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1.95E-06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strainLEW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1.696468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0.019408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strainPWD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1.158224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0.065356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strainMSM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2.977214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6.95E-06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strainMOLF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2.907357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0.096333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strainSKIVE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1.226357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0.480969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strainKAZ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0.85569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0.234412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-3.17191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0.001651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sexmale:strainLEW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-1.19095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0.278086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sexmale:strainPWD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3.592951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0.000535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sexmale:strainMSM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3.723836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0.001962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sexmale:strainMOLF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-3.22256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0.09905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sexmale:strainSKIVE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1.454443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0.460095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sexmale:strainKAZ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-0.80789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0.43176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36582" y="1623919"/>
            <a:ext cx="488576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 strain, G*male effects, driven by large difference between male and female means.</a:t>
            </a:r>
          </a:p>
          <a:p>
            <a:r>
              <a:rPr lang="en-US" dirty="0" smtClean="0"/>
              <a:t>PWD*male and MSM*male driven by male specific elevate rates</a:t>
            </a:r>
          </a:p>
          <a:p>
            <a:r>
              <a:rPr lang="en-US" dirty="0" smtClean="0"/>
              <a:t>No SKIVE strain effect, no sex difference between male and female strains. Analysis of only male data, SKIVE strain is significant.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Glm</a:t>
            </a:r>
            <a:r>
              <a:rPr lang="en-US" dirty="0" smtClean="0"/>
              <a:t> M2, and main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MLH1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Bivalent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87" y="1825625"/>
            <a:ext cx="45611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~ 10,400 Automated Single Bivalent Measures</a:t>
            </a:r>
          </a:p>
          <a:p>
            <a:r>
              <a:rPr lang="en-US" dirty="0" smtClean="0"/>
              <a:t>(Curated – make sure the algorithm ran correctly)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 types of metrics</a:t>
            </a:r>
          </a:p>
          <a:p>
            <a:pPr lvl="1"/>
            <a:r>
              <a:rPr lang="en-US" dirty="0"/>
              <a:t>1. Length of individual bivalents (SC signal) </a:t>
            </a:r>
          </a:p>
          <a:p>
            <a:pPr lvl="1"/>
            <a:r>
              <a:rPr lang="en-US" dirty="0"/>
              <a:t>2. Position of single CO on a bivalent</a:t>
            </a:r>
          </a:p>
          <a:p>
            <a:pPr lvl="1"/>
            <a:r>
              <a:rPr lang="en-US" dirty="0"/>
              <a:t>3. Interference </a:t>
            </a:r>
            <a:r>
              <a:rPr lang="en-US" dirty="0" smtClean="0"/>
              <a:t>strength, </a:t>
            </a:r>
            <a:r>
              <a:rPr lang="en-US" dirty="0" err="1" smtClean="0"/>
              <a:t>InterFocal</a:t>
            </a:r>
            <a:r>
              <a:rPr lang="en-US" dirty="0" smtClean="0"/>
              <a:t> Distance (IFD)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6331" r="8163" b="3470"/>
          <a:stretch/>
        </p:blipFill>
        <p:spPr>
          <a:xfrm>
            <a:off x="369278" y="1825625"/>
            <a:ext cx="5852993" cy="4663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8242" r="64394" b="10879"/>
          <a:stretch/>
        </p:blipFill>
        <p:spPr>
          <a:xfrm>
            <a:off x="5786637" y="4070217"/>
            <a:ext cx="871268" cy="241850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4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Bivalent Sex Specific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Driving questions</a:t>
            </a:r>
            <a:endParaRPr lang="en-US" dirty="0"/>
          </a:p>
          <a:p>
            <a:r>
              <a:rPr lang="en-US" dirty="0" smtClean="0"/>
              <a:t>Q1) </a:t>
            </a:r>
            <a:r>
              <a:rPr lang="en-US" dirty="0"/>
              <a:t>What are the main differences between males and </a:t>
            </a:r>
            <a:r>
              <a:rPr lang="en-US" dirty="0" smtClean="0"/>
              <a:t>females?</a:t>
            </a:r>
            <a:endParaRPr lang="en-US" dirty="0" smtClean="0">
              <a:effectLst/>
            </a:endParaRPr>
          </a:p>
          <a:p>
            <a:r>
              <a:rPr lang="en-US" dirty="0" smtClean="0"/>
              <a:t>Q2) What </a:t>
            </a:r>
            <a:r>
              <a:rPr lang="en-US" dirty="0"/>
              <a:t>are the differences between high </a:t>
            </a:r>
            <a:r>
              <a:rPr lang="en-US" dirty="0" err="1"/>
              <a:t>musc</a:t>
            </a:r>
            <a:r>
              <a:rPr lang="en-US" dirty="0"/>
              <a:t> and low </a:t>
            </a:r>
            <a:r>
              <a:rPr lang="en-US" dirty="0" err="1"/>
              <a:t>musc</a:t>
            </a:r>
            <a:r>
              <a:rPr lang="en-US" dirty="0"/>
              <a:t> </a:t>
            </a:r>
            <a:r>
              <a:rPr lang="en-US" dirty="0" smtClean="0"/>
              <a:t>strain?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Predictions</a:t>
            </a:r>
          </a:p>
          <a:p>
            <a:r>
              <a:rPr lang="en-US" dirty="0"/>
              <a:t>1.</a:t>
            </a:r>
            <a:r>
              <a:rPr lang="en-US" b="1" i="1" dirty="0"/>
              <a:t> SC length will be sexually dimorphic</a:t>
            </a:r>
            <a:endParaRPr lang="en-US" dirty="0"/>
          </a:p>
          <a:p>
            <a:r>
              <a:rPr lang="en-US" dirty="0"/>
              <a:t>2. </a:t>
            </a:r>
            <a:r>
              <a:rPr lang="en-US" b="1" i="1" dirty="0"/>
              <a:t>1CO normalized positions will be sexually dimorphic</a:t>
            </a:r>
            <a:endParaRPr lang="en-US" dirty="0"/>
          </a:p>
          <a:p>
            <a:r>
              <a:rPr lang="en-US" dirty="0"/>
              <a:t>3. </a:t>
            </a:r>
            <a:r>
              <a:rPr lang="en-US" b="1" i="1" dirty="0"/>
              <a:t>No difference in physical distance between foci on the same bivalent.*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*only 1 paper with cytological data for IFD of both sexes (mice B6). No difference found in physical (um) scale.</a:t>
            </a:r>
          </a:p>
          <a:p>
            <a:pPr marL="0" indent="0">
              <a:buNone/>
            </a:pPr>
            <a:r>
              <a:rPr lang="en-US" sz="2200" b="1" dirty="0"/>
              <a:t>de Boer</a:t>
            </a:r>
            <a:r>
              <a:rPr lang="en-US" sz="2200" dirty="0"/>
              <a:t>, E., </a:t>
            </a:r>
            <a:r>
              <a:rPr lang="en-US" sz="2200" dirty="0" err="1"/>
              <a:t>Stam</a:t>
            </a:r>
            <a:r>
              <a:rPr lang="en-US" sz="2200" dirty="0"/>
              <a:t>, P., Dietrich, A. J., </a:t>
            </a:r>
            <a:r>
              <a:rPr lang="en-US" sz="2200" dirty="0" err="1"/>
              <a:t>Pastink</a:t>
            </a:r>
            <a:r>
              <a:rPr lang="en-US" sz="2200" dirty="0"/>
              <a:t>, A., &amp; </a:t>
            </a:r>
            <a:r>
              <a:rPr lang="en-US" sz="2200" dirty="0" err="1"/>
              <a:t>Heyting</a:t>
            </a:r>
            <a:r>
              <a:rPr lang="en-US" sz="2200" dirty="0"/>
              <a:t>, C. </a:t>
            </a:r>
            <a:r>
              <a:rPr lang="en-US" sz="2200" b="1" dirty="0"/>
              <a:t>(2006). </a:t>
            </a:r>
            <a:r>
              <a:rPr lang="en-US" sz="2200" dirty="0"/>
              <a:t>Two levels of interference in mouse meiotic recombination. </a:t>
            </a:r>
            <a:r>
              <a:rPr lang="en-US" sz="2200" i="1" dirty="0"/>
              <a:t>Proceedings of the National Academy of Sciences</a:t>
            </a:r>
            <a:r>
              <a:rPr lang="en-US" sz="2200" dirty="0"/>
              <a:t>, </a:t>
            </a:r>
            <a:r>
              <a:rPr lang="en-US" sz="2200" i="1" dirty="0"/>
              <a:t>103</a:t>
            </a:r>
            <a:r>
              <a:rPr lang="en-US" sz="2200" dirty="0"/>
              <a:t>(25), 9607-9612</a:t>
            </a:r>
            <a:r>
              <a:rPr lang="en-US" sz="2200" dirty="0" smtClean="0"/>
              <a:t>.</a:t>
            </a:r>
            <a:endParaRPr lang="en-US" dirty="0" smtClean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37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&lt;remind </a:t>
            </a:r>
            <a:r>
              <a:rPr lang="en-US" dirty="0" err="1" smtClean="0"/>
              <a:t>ppl</a:t>
            </a:r>
            <a:r>
              <a:rPr lang="en-US" dirty="0" smtClean="0"/>
              <a:t> why recombination rate evolution is important&gt;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84176" cy="4351338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describe Rapid sex specific evolution of genome wide recombination rates</a:t>
            </a:r>
            <a:endParaRPr lang="en-US" dirty="0"/>
          </a:p>
          <a:p>
            <a:r>
              <a:rPr lang="en-US" dirty="0" smtClean="0"/>
              <a:t>(track if there are single bivalent metrics which correlate / associate with the rapid male evolution)</a:t>
            </a:r>
          </a:p>
          <a:p>
            <a:endParaRPr lang="en-US" dirty="0"/>
          </a:p>
          <a:p>
            <a:r>
              <a:rPr lang="en-US" dirty="0" smtClean="0"/>
              <a:t>Sex specific cell wide MLH1 (crossover) counts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470" r="24926" b="13921"/>
          <a:stretch/>
        </p:blipFill>
        <p:spPr>
          <a:xfrm>
            <a:off x="5943599" y="1690688"/>
            <a:ext cx="5889813" cy="47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Bivalent Data </a:t>
            </a:r>
            <a:r>
              <a:rPr lang="en-US" dirty="0"/>
              <a:t>S</a:t>
            </a:r>
            <a:r>
              <a:rPr lang="en-US" dirty="0" smtClean="0"/>
              <a:t>ex Specific Results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4076" y="1872517"/>
            <a:ext cx="11194835" cy="4583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(tests used – the same mixed model)</a:t>
            </a:r>
          </a:p>
          <a:p>
            <a:pPr marL="0" indent="0">
              <a:buNone/>
            </a:pPr>
            <a:r>
              <a:rPr lang="en-US" dirty="0" smtClean="0"/>
              <a:t>Framework ()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lme</a:t>
            </a:r>
            <a:r>
              <a:rPr lang="en-US" dirty="0" smtClean="0"/>
              <a:t>(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</a:t>
            </a:r>
            <a:r>
              <a:rPr lang="en-US" dirty="0" smtClean="0"/>
              <a:t>sex + (1|strain)</a:t>
            </a:r>
          </a:p>
          <a:p>
            <a:pPr marL="0" indent="0">
              <a:buNone/>
            </a:pPr>
            <a:r>
              <a:rPr lang="en-US" dirty="0" smtClean="0"/>
              <a:t>2. lm( mouse av. metric) ~ sex * strain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b="1" i="1" dirty="0" smtClean="0"/>
              <a:t> SC length will be sexually dimorphic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b="1" i="1" dirty="0" smtClean="0"/>
              <a:t>1CO normalized positions will be sexually dimorphic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b="1" i="1" dirty="0" smtClean="0"/>
              <a:t>No difference in physical distance between foci on the same bivalent.</a:t>
            </a:r>
          </a:p>
          <a:p>
            <a:pPr marL="0" indent="0">
              <a:buNone/>
            </a:pPr>
            <a:endParaRPr lang="en-US" b="1" i="1" dirty="0" smtClean="0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98228" y="4712218"/>
            <a:ext cx="628650" cy="59055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853" y="5188332"/>
            <a:ext cx="628650" cy="59055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405605" y="5932643"/>
            <a:ext cx="926611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1CO</a:t>
            </a:r>
            <a:br>
              <a:rPr lang="en-US" dirty="0" smtClean="0"/>
            </a:br>
            <a:r>
              <a:rPr lang="en-US" dirty="0" smtClean="0"/>
              <a:t>Foci Position</a:t>
            </a:r>
            <a:br>
              <a:rPr lang="en-US" dirty="0" smtClean="0"/>
            </a:br>
            <a:r>
              <a:rPr lang="en-US" dirty="0" smtClean="0"/>
              <a:t>Long </a:t>
            </a:r>
            <a:r>
              <a:rPr lang="en-US" dirty="0" err="1" smtClean="0"/>
              <a:t>Biv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96" y="588496"/>
            <a:ext cx="6447385" cy="5801830"/>
          </a:xfrm>
        </p:spPr>
      </p:pic>
      <p:sp>
        <p:nvSpPr>
          <p:cNvPr id="5" name="TextBox 4"/>
          <p:cNvSpPr txBox="1"/>
          <p:nvPr/>
        </p:nvSpPr>
        <p:spPr>
          <a:xfrm>
            <a:off x="658906" y="2099564"/>
            <a:ext cx="3294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control for chromosome size effect, use </a:t>
            </a:r>
            <a:r>
              <a:rPr lang="en-US" dirty="0" err="1" smtClean="0"/>
              <a:t>LongBiv</a:t>
            </a:r>
            <a:r>
              <a:rPr lang="en-US" dirty="0" smtClean="0"/>
              <a:t> observations.</a:t>
            </a:r>
          </a:p>
          <a:p>
            <a:endParaRPr lang="en-US" dirty="0" smtClean="0"/>
          </a:p>
          <a:p>
            <a:r>
              <a:rPr lang="en-US" dirty="0" smtClean="0"/>
              <a:t>- Controls for SC difference</a:t>
            </a:r>
          </a:p>
          <a:p>
            <a:r>
              <a:rPr lang="en-US" dirty="0" smtClean="0"/>
              <a:t>- (more) control for chromosome identity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25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0591"/>
          <a:stretch/>
        </p:blipFill>
        <p:spPr>
          <a:xfrm>
            <a:off x="237926" y="1471309"/>
            <a:ext cx="3033369" cy="407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2122"/>
          <a:stretch/>
        </p:blipFill>
        <p:spPr>
          <a:xfrm>
            <a:off x="3438546" y="1445183"/>
            <a:ext cx="2985466" cy="4096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263" y="1191071"/>
            <a:ext cx="5480377" cy="4630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608" y="5792663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 means, for raw IFD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4320" y="5821809"/>
            <a:ext cx="20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Male mean greater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5201" y="5858558"/>
            <a:ext cx="36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 Threshold for the males, not in the females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429" y="4415246"/>
            <a:ext cx="3718560" cy="13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10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6"/>
          <a:stretch/>
        </p:blipFill>
        <p:spPr bwMode="auto">
          <a:xfrm>
            <a:off x="374380" y="1905318"/>
            <a:ext cx="2954036" cy="3507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74" y="1690688"/>
            <a:ext cx="5346691" cy="398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9"/>
          <a:stretch/>
        </p:blipFill>
        <p:spPr bwMode="auto">
          <a:xfrm>
            <a:off x="3657957" y="1905318"/>
            <a:ext cx="2669692" cy="3507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7000821" y="4488398"/>
            <a:ext cx="3718560" cy="13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15201" y="5858558"/>
            <a:ext cx="36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Threshold not as strict --- in ‘low’ rec </a:t>
            </a:r>
            <a:r>
              <a:rPr lang="en-US" dirty="0" err="1" smtClean="0"/>
              <a:t>straions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33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3"/>
          <a:stretch/>
        </p:blipFill>
        <p:spPr bwMode="auto">
          <a:xfrm>
            <a:off x="0" y="1330227"/>
            <a:ext cx="3162300" cy="4352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2"/>
          <a:stretch/>
        </p:blipFill>
        <p:spPr bwMode="auto">
          <a:xfrm>
            <a:off x="3488153" y="1489612"/>
            <a:ext cx="3133725" cy="4193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31" y="1815391"/>
            <a:ext cx="492315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581150" y="5693386"/>
            <a:ext cx="917916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 rec males: Sharpe threshold of normalized IFDs ~ 30%</a:t>
            </a:r>
          </a:p>
          <a:p>
            <a:pPr algn="ctr"/>
            <a:r>
              <a:rPr lang="en-US" dirty="0" smtClean="0"/>
              <a:t>Females: enrichment of shorter normalized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1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(surprising IFD results)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Review results from de Boer (only sex comparison of both sexes)</a:t>
            </a:r>
          </a:p>
          <a:p>
            <a:r>
              <a:rPr lang="en-US" dirty="0" smtClean="0"/>
              <a:t>(illustrate strange results for sex difference in interference?)n</a:t>
            </a:r>
          </a:p>
          <a:p>
            <a:r>
              <a:rPr lang="en-US" dirty="0" smtClean="0"/>
              <a:t>Strange coefficients for the IFD values across sexes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over all pattern:</a:t>
            </a:r>
          </a:p>
          <a:p>
            <a:r>
              <a:rPr lang="en-US" dirty="0" smtClean="0"/>
              <a:t>Female IFD are longer, but the lower </a:t>
            </a:r>
            <a:r>
              <a:rPr lang="en-US" dirty="0" err="1" smtClean="0"/>
              <a:t>nrmIFD</a:t>
            </a:r>
            <a:r>
              <a:rPr lang="en-US" dirty="0" smtClean="0"/>
              <a:t> in females is driven by enrichment for short </a:t>
            </a:r>
            <a:r>
              <a:rPr lang="en-US" dirty="0" err="1" smtClean="0"/>
              <a:t>nrmIFD</a:t>
            </a:r>
            <a:r>
              <a:rPr lang="en-US" dirty="0" smtClean="0"/>
              <a:t> compared to males.</a:t>
            </a:r>
          </a:p>
          <a:p>
            <a:endParaRPr lang="en-US" dirty="0"/>
          </a:p>
          <a:p>
            <a:r>
              <a:rPr lang="en-US" dirty="0" smtClean="0"/>
              <a:t>(can I connect this result to a less regulated meiotic pathway in females?)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1CO </a:t>
            </a:r>
            <a:br>
              <a:rPr lang="en-US" dirty="0"/>
            </a:br>
            <a:r>
              <a:rPr lang="en-US" dirty="0" err="1"/>
              <a:t>LongBiv’s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782215" y="1027906"/>
            <a:ext cx="8221525" cy="5303132"/>
            <a:chOff x="3782215" y="1027906"/>
            <a:chExt cx="8221525" cy="5303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81" y="1027906"/>
              <a:ext cx="8036859" cy="53031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2359057" y="3113846"/>
              <a:ext cx="32156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Normalized F1 Position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5352" y="2210369"/>
            <a:ext cx="3294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for differences in SC length – so normalize the F1 position.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1CO </a:t>
            </a:r>
            <a:br>
              <a:rPr lang="en-US" dirty="0" smtClean="0"/>
            </a:br>
            <a:r>
              <a:rPr lang="en-US" dirty="0" err="1" smtClean="0"/>
              <a:t>LongBiv’s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06" y="2099564"/>
            <a:ext cx="3294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control for chromosome size effect, use </a:t>
            </a:r>
            <a:r>
              <a:rPr lang="en-US" dirty="0" err="1" smtClean="0"/>
              <a:t>LongBiv</a:t>
            </a:r>
            <a:r>
              <a:rPr lang="en-US" dirty="0" smtClean="0"/>
              <a:t> observations.</a:t>
            </a:r>
          </a:p>
          <a:p>
            <a:endParaRPr lang="en-US" dirty="0" smtClean="0"/>
          </a:p>
          <a:p>
            <a:r>
              <a:rPr lang="en-US" dirty="0" smtClean="0"/>
              <a:t>- Controls for SC difference</a:t>
            </a:r>
          </a:p>
          <a:p>
            <a:r>
              <a:rPr lang="en-US" dirty="0" smtClean="0"/>
              <a:t>- (more) control for chromosome identity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96712" y="1180163"/>
            <a:ext cx="7811194" cy="5032375"/>
            <a:chOff x="4254664" y="1207058"/>
            <a:chExt cx="7811194" cy="5032375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330" y="1207058"/>
              <a:ext cx="7626528" cy="50323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2831506" y="3367150"/>
              <a:ext cx="32156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Normalized F1 Position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41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av.</a:t>
            </a:r>
            <a:br>
              <a:rPr lang="en-US" dirty="0" smtClean="0"/>
            </a:br>
            <a:r>
              <a:rPr lang="en-US" dirty="0" err="1" smtClean="0"/>
              <a:t>Long.Biv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04248" cy="4333128"/>
          </a:xfrm>
        </p:spPr>
        <p:txBody>
          <a:bodyPr/>
          <a:lstStyle/>
          <a:p>
            <a:r>
              <a:rPr lang="en-US" dirty="0" smtClean="0"/>
              <a:t>(mouse averages of the previous measures)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29" y="818975"/>
            <a:ext cx="8369571" cy="5528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2214605" y="3248783"/>
            <a:ext cx="32156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F1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2676" y="392203"/>
            <a:ext cx="5795053" cy="6079250"/>
            <a:chOff x="1627093" y="496003"/>
            <a:chExt cx="5795053" cy="6079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3817"/>
            <a:stretch/>
          </p:blipFill>
          <p:spPr>
            <a:xfrm>
              <a:off x="1627093" y="496003"/>
              <a:ext cx="5795053" cy="60792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29748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16184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79453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93654" y="1422868"/>
            <a:ext cx="53115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Ran Mixed model</a:t>
            </a:r>
          </a:p>
          <a:p>
            <a:r>
              <a:rPr lang="en-US" dirty="0" err="1" smtClean="0"/>
              <a:t>Lmer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+ (1|strain</a:t>
            </a:r>
            <a:r>
              <a:rPr lang="en-US" dirty="0" smtClean="0"/>
              <a:t>) )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567276" y="3383394"/>
            <a:ext cx="53115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strain)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</a:t>
            </a:r>
            <a:r>
              <a:rPr lang="en-US" dirty="0" smtClean="0"/>
              <a:t>sex </a:t>
            </a:r>
            <a:r>
              <a:rPr lang="en-US" dirty="0"/>
              <a:t>* strain) 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464124" y="2120267"/>
            <a:ext cx="32087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4 Effects are significant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78984" y="4132415"/>
            <a:ext cx="332625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 strain, PWD*male, and </a:t>
            </a:r>
            <a:r>
              <a:rPr lang="en-US" dirty="0" smtClean="0"/>
              <a:t>MSM*male are most sig effects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1346" y="525069"/>
            <a:ext cx="53115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MLH1 count per cell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9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2042664"/>
            <a:ext cx="6918512" cy="4447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3740" y="1825625"/>
            <a:ext cx="3160059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DeBoer</a:t>
            </a:r>
            <a:r>
              <a:rPr lang="en-US" dirty="0" smtClean="0"/>
              <a:t> et al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5417"/>
          <a:stretch/>
        </p:blipFill>
        <p:spPr>
          <a:xfrm>
            <a:off x="0" y="1648717"/>
            <a:ext cx="5549578" cy="5209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456"/>
          <a:stretch/>
        </p:blipFill>
        <p:spPr>
          <a:xfrm>
            <a:off x="7264561" y="-416894"/>
            <a:ext cx="4089239" cy="7274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9578" y="0"/>
            <a:ext cx="115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foci upper left,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sex specific bivalent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(figure ideas?)</a:t>
            </a:r>
          </a:p>
          <a:p>
            <a:r>
              <a:rPr lang="en-US" dirty="0" smtClean="0"/>
              <a:t>Main data / tables</a:t>
            </a:r>
          </a:p>
          <a:p>
            <a:pPr marL="0" indent="0">
              <a:buNone/>
            </a:pPr>
            <a:r>
              <a:rPr lang="en-US" dirty="0" smtClean="0"/>
              <a:t>Conserved sex specific metrics for single bivalents during meiosis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SC compaction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uniform CO placement</a:t>
            </a:r>
          </a:p>
          <a:p>
            <a:pPr marL="0" indent="0">
              <a:buNone/>
            </a:pPr>
            <a:r>
              <a:rPr lang="en-US" dirty="0" smtClean="0"/>
              <a:t>Surprise, interference is not conserved… (raw value long in females, normalized versions females have sub class of close together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General pattern – for revisiting in discussion</a:t>
            </a:r>
          </a:p>
          <a:p>
            <a:pPr marL="0" indent="0">
              <a:buNone/>
            </a:pPr>
            <a:r>
              <a:rPr lang="en-US" dirty="0" smtClean="0"/>
              <a:t>Female meiotic pathway is less controlled/regulated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Bivalent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(example of segmented cell)</a:t>
            </a:r>
          </a:p>
          <a:p>
            <a:pPr marL="0" indent="0">
              <a:buNone/>
            </a:pPr>
            <a:r>
              <a:rPr lang="en-US" dirty="0" smtClean="0"/>
              <a:t>-BRIEF, description of data,  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Driving questions</a:t>
            </a:r>
            <a:endParaRPr lang="en-US" dirty="0"/>
          </a:p>
          <a:p>
            <a:r>
              <a:rPr lang="en-US" dirty="0" err="1" smtClean="0"/>
              <a:t>i</a:t>
            </a:r>
            <a:r>
              <a:rPr lang="en-US" dirty="0"/>
              <a:t>) What are the main differences between males and </a:t>
            </a:r>
            <a:r>
              <a:rPr lang="en-US" dirty="0" smtClean="0"/>
              <a:t>females?</a:t>
            </a:r>
            <a:endParaRPr lang="en-US" dirty="0" smtClean="0">
              <a:effectLst/>
            </a:endParaRPr>
          </a:p>
          <a:p>
            <a:r>
              <a:rPr lang="en-US" dirty="0"/>
              <a:t>ii) </a:t>
            </a:r>
            <a:r>
              <a:rPr lang="en-US" dirty="0" smtClean="0"/>
              <a:t>What </a:t>
            </a:r>
            <a:r>
              <a:rPr lang="en-US" dirty="0"/>
              <a:t>are the differences between high </a:t>
            </a:r>
            <a:r>
              <a:rPr lang="en-US" dirty="0" err="1"/>
              <a:t>musc</a:t>
            </a:r>
            <a:r>
              <a:rPr lang="en-US" dirty="0"/>
              <a:t> and low </a:t>
            </a:r>
            <a:r>
              <a:rPr lang="en-US" dirty="0" err="1"/>
              <a:t>musc</a:t>
            </a:r>
            <a:r>
              <a:rPr lang="en-US" dirty="0"/>
              <a:t> </a:t>
            </a:r>
            <a:r>
              <a:rPr lang="en-US" dirty="0" smtClean="0"/>
              <a:t>strain?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3 types of metrics</a:t>
            </a:r>
          </a:p>
          <a:p>
            <a:pPr lvl="1"/>
            <a:r>
              <a:rPr lang="en-US" dirty="0"/>
              <a:t>1. Length of individual bivalents (SC signal) </a:t>
            </a:r>
          </a:p>
          <a:p>
            <a:pPr lvl="1"/>
            <a:r>
              <a:rPr lang="en-US" dirty="0"/>
              <a:t>2. Position of single CO on a bivalent</a:t>
            </a:r>
          </a:p>
          <a:p>
            <a:pPr lvl="1"/>
            <a:r>
              <a:rPr lang="en-US" dirty="0"/>
              <a:t>3. Interference strength (</a:t>
            </a:r>
            <a:r>
              <a:rPr lang="en-US" dirty="0" err="1"/>
              <a:t>interfocal</a:t>
            </a:r>
            <a:r>
              <a:rPr lang="en-US" dirty="0"/>
              <a:t> distance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70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investigating variation in males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34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</a:t>
            </a:r>
            <a:r>
              <a:rPr lang="en-US" dirty="0" err="1" smtClean="0"/>
              <a:t>gwRR</a:t>
            </a:r>
            <a:r>
              <a:rPr lang="en-US" dirty="0" smtClean="0"/>
              <a:t> variation is reflected by bivalent levels traits)… for each metric</a:t>
            </a:r>
          </a:p>
          <a:p>
            <a:pPr marL="0" indent="0">
              <a:buNone/>
            </a:pPr>
            <a:r>
              <a:rPr lang="en-US" dirty="0" smtClean="0"/>
              <a:t>1. Dom strains will not be different</a:t>
            </a:r>
          </a:p>
          <a:p>
            <a:pPr marL="0" indent="0">
              <a:buNone/>
            </a:pPr>
            <a:r>
              <a:rPr lang="en-US" dirty="0" smtClean="0"/>
              <a:t>2. In </a:t>
            </a:r>
            <a:r>
              <a:rPr lang="en-US" dirty="0" err="1" smtClean="0"/>
              <a:t>Musc</a:t>
            </a:r>
            <a:r>
              <a:rPr lang="en-US" dirty="0" smtClean="0"/>
              <a:t>, PWD and SKIVE will be different from others</a:t>
            </a:r>
          </a:p>
          <a:p>
            <a:pPr marL="0" indent="0">
              <a:buNone/>
            </a:pPr>
            <a:r>
              <a:rPr lang="en-US" dirty="0" smtClean="0"/>
              <a:t>3. MSM will be different from MOLF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Mouse.av</a:t>
            </a:r>
            <a:r>
              <a:rPr lang="en-US" dirty="0" smtClean="0"/>
              <a:t> ~ (mouse | strain)   2. </a:t>
            </a:r>
            <a:r>
              <a:rPr lang="en-US" dirty="0" err="1" smtClean="0"/>
              <a:t>mouse.av</a:t>
            </a:r>
            <a:r>
              <a:rPr lang="en-US" dirty="0" smtClean="0"/>
              <a:t> ~ strain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(should I run this type of model for all (sex * </a:t>
            </a:r>
            <a:r>
              <a:rPr lang="en-US" dirty="0" err="1" smtClean="0"/>
              <a:t>subsp</a:t>
            </a:r>
            <a:r>
              <a:rPr lang="en-US" dirty="0" smtClean="0"/>
              <a:t> combos?)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 Length</a:t>
            </a:r>
          </a:p>
          <a:p>
            <a:pPr lvl="1"/>
            <a:r>
              <a:rPr lang="en-US" dirty="0" smtClean="0"/>
              <a:t>1. Dom are different</a:t>
            </a:r>
          </a:p>
          <a:p>
            <a:pPr lvl="1"/>
            <a:r>
              <a:rPr lang="en-US" dirty="0" smtClean="0"/>
              <a:t>2. </a:t>
            </a:r>
            <a:r>
              <a:rPr lang="en-US" dirty="0" err="1" smtClean="0"/>
              <a:t>Musc</a:t>
            </a:r>
            <a:r>
              <a:rPr lang="en-US" dirty="0" smtClean="0"/>
              <a:t> strains? (PWD and SKIVE most different)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077" y="5199016"/>
            <a:ext cx="278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</a:t>
            </a:r>
            <a:r>
              <a:rPr lang="en-US" sz="2400" dirty="0" smtClean="0"/>
              <a:t>nter-</a:t>
            </a:r>
          </a:p>
          <a:p>
            <a:r>
              <a:rPr lang="en-US" sz="2400" b="1" dirty="0"/>
              <a:t>F</a:t>
            </a:r>
            <a:r>
              <a:rPr lang="en-US" sz="2400" dirty="0" smtClean="0"/>
              <a:t>ocal</a:t>
            </a:r>
          </a:p>
          <a:p>
            <a:r>
              <a:rPr lang="en-US" sz="2400" b="1" dirty="0" smtClean="0"/>
              <a:t>D</a:t>
            </a:r>
            <a:r>
              <a:rPr lang="en-US" sz="2400" dirty="0" smtClean="0"/>
              <a:t>istance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370994" y="5423641"/>
            <a:ext cx="1263126" cy="926500"/>
            <a:chOff x="9883992" y="4615448"/>
            <a:chExt cx="1263126" cy="926500"/>
          </a:xfrm>
        </p:grpSpPr>
        <p:sp>
          <p:nvSpPr>
            <p:cNvPr id="6" name="Freeform 5"/>
            <p:cNvSpPr/>
            <p:nvPr/>
          </p:nvSpPr>
          <p:spPr>
            <a:xfrm rot="10955890">
              <a:off x="9883992" y="4763016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/>
            <p:cNvSpPr/>
            <p:nvPr/>
          </p:nvSpPr>
          <p:spPr>
            <a:xfrm rot="10955890">
              <a:off x="10120800" y="461544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 rot="10955890">
              <a:off x="10824529" y="49413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12894" y="5173934"/>
            <a:ext cx="785476" cy="1110663"/>
            <a:chOff x="8902639" y="4950988"/>
            <a:chExt cx="785476" cy="1110663"/>
          </a:xfrm>
        </p:grpSpPr>
        <p:sp>
          <p:nvSpPr>
            <p:cNvPr id="10" name="Freeform 9"/>
            <p:cNvSpPr/>
            <p:nvPr/>
          </p:nvSpPr>
          <p:spPr>
            <a:xfrm rot="10955890">
              <a:off x="8964127" y="4950988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 rot="10955890">
              <a:off x="8902639" y="550664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 rot="10955890">
              <a:off x="9380668" y="5758305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 rot="10955890">
              <a:off x="8999061" y="497790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449" y="2032560"/>
            <a:ext cx="8349844" cy="615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gwRR</a:t>
            </a:r>
            <a:r>
              <a:rPr lang="en-US" dirty="0" smtClean="0"/>
              <a:t> mixed models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43124" y="2033539"/>
          <a:ext cx="8702582" cy="1861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638"/>
                <a:gridCol w="1115004"/>
                <a:gridCol w="1386091"/>
                <a:gridCol w="1724232"/>
                <a:gridCol w="1638020"/>
                <a:gridCol w="1465597"/>
              </a:tblGrid>
              <a:tr h="8172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M1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intercept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Subsp</a:t>
                      </a:r>
                      <a:endParaRPr lang="en-US" sz="16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Anova</a:t>
                      </a:r>
                      <a:r>
                        <a:rPr lang="en-US" sz="1600" dirty="0">
                          <a:effectLst/>
                        </a:rPr>
                        <a:t>(full, reduced)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Sex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Anova</a:t>
                      </a:r>
                      <a:r>
                        <a:rPr lang="en-US" sz="1600" dirty="0">
                          <a:effectLst/>
                        </a:rPr>
                        <a:t>(full, reduced)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subsp</a:t>
                      </a:r>
                      <a:r>
                        <a:rPr lang="en-US" sz="1600" dirty="0">
                          <a:effectLst/>
                        </a:rPr>
                        <a:t>*sex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drop1()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Strain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 smtClean="0">
                          <a:effectLst/>
                        </a:rPr>
                        <a:t>ExactRLRT</a:t>
                      </a:r>
                      <a:r>
                        <a:rPr lang="en-US" sz="1600" dirty="0" smtClean="0">
                          <a:effectLst/>
                        </a:rPr>
                        <a:t>()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5520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MLH1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mouse.av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26.3486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-0.5205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-0.7247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-1.6283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3.2750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2.9098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RLRT = 26.933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  <a:tr h="4924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 values</a:t>
                      </a:r>
                      <a:endParaRPr lang="en-US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0.001087 **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0.0006177 </a:t>
                      </a:r>
                      <a:r>
                        <a:rPr lang="en-US" sz="1600" dirty="0" smtClean="0">
                          <a:effectLst/>
                        </a:rPr>
                        <a:t>***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0.0002045 </a:t>
                      </a:r>
                      <a:r>
                        <a:rPr lang="en-US" sz="1600" dirty="0" smtClean="0">
                          <a:effectLst/>
                        </a:rPr>
                        <a:t>***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&lt; 2.2e-16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3124" y="1495912"/>
            <a:ext cx="727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MLH1.MM.M1 &lt;- </a:t>
            </a:r>
            <a:r>
              <a:rPr lang="en-US" dirty="0" err="1"/>
              <a:t>lmer</a:t>
            </a:r>
            <a:r>
              <a:rPr lang="en-US" dirty="0"/>
              <a:t>(</a:t>
            </a:r>
            <a:r>
              <a:rPr lang="en-US" dirty="0" err="1"/>
              <a:t>mean_co</a:t>
            </a:r>
            <a:r>
              <a:rPr lang="en-US" dirty="0"/>
              <a:t> ~ </a:t>
            </a:r>
            <a:r>
              <a:rPr lang="en-US" dirty="0" err="1"/>
              <a:t>subsp</a:t>
            </a:r>
            <a:r>
              <a:rPr lang="en-US" dirty="0"/>
              <a:t> * sex + (1|strain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-lme4 (use RLTR exact() for testing random effects --- what are the random effects in these models?</a:t>
            </a:r>
          </a:p>
          <a:p>
            <a:r>
              <a:rPr lang="en-US" dirty="0"/>
              <a:t>-ANOVA? (one way </a:t>
            </a:r>
            <a:r>
              <a:rPr lang="en-US" dirty="0" err="1"/>
              <a:t>anova</a:t>
            </a:r>
            <a:r>
              <a:rPr lang="en-US" dirty="0"/>
              <a:t> – 1 factor in this group is different from the others</a:t>
            </a:r>
          </a:p>
          <a:p>
            <a:r>
              <a:rPr lang="en-US" dirty="0"/>
              <a:t>fit &lt;- </a:t>
            </a:r>
            <a:r>
              <a:rPr lang="en-US" dirty="0" err="1"/>
              <a:t>aov</a:t>
            </a:r>
            <a:r>
              <a:rPr lang="en-US" dirty="0"/>
              <a:t>(y ~ A, data=</a:t>
            </a:r>
            <a:r>
              <a:rPr lang="en-US" dirty="0" err="1"/>
              <a:t>mydataframe</a:t>
            </a:r>
            <a:r>
              <a:rPr lang="en-US" dirty="0"/>
              <a:t>)</a:t>
            </a:r>
          </a:p>
          <a:p>
            <a:r>
              <a:rPr lang="en-US" b="1" dirty="0"/>
              <a:t>ANOVA test hypotheses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Null hypothesis: the means of the different groups are the same</a:t>
            </a:r>
          </a:p>
          <a:p>
            <a:pPr lvl="0"/>
            <a:r>
              <a:rPr lang="en-US" dirty="0"/>
              <a:t>Alternative hypothesis: At least one sample mean is not equal to the others.</a:t>
            </a:r>
          </a:p>
          <a:p>
            <a:r>
              <a:rPr lang="en-US" u="sng" dirty="0">
                <a:hlinkClick r:id="rId3"/>
              </a:rPr>
              <a:t>http://www.sthda.com/english/wiki/one-way-anova-test-in-r</a:t>
            </a:r>
            <a:endParaRPr lang="en-US" dirty="0"/>
          </a:p>
          <a:p>
            <a:pPr lvl="0"/>
            <a:r>
              <a:rPr lang="en-US" b="1" dirty="0"/>
              <a:t>Non-sig </a:t>
            </a:r>
            <a:r>
              <a:rPr lang="en-US" b="1" dirty="0" err="1"/>
              <a:t>anova</a:t>
            </a:r>
            <a:endParaRPr lang="en-US" dirty="0"/>
          </a:p>
          <a:p>
            <a:pPr lvl="0"/>
            <a:r>
              <a:rPr lang="en-US" b="1" dirty="0"/>
              <a:t>Sig </a:t>
            </a:r>
            <a:r>
              <a:rPr lang="en-US" b="1" dirty="0" err="1"/>
              <a:t>anova</a:t>
            </a:r>
            <a:endParaRPr lang="en-US" dirty="0"/>
          </a:p>
          <a:p>
            <a:pPr lvl="0"/>
            <a:r>
              <a:rPr lang="en-US" b="1" dirty="0"/>
              <a:t>Sig </a:t>
            </a:r>
            <a:r>
              <a:rPr lang="en-US" b="1" dirty="0" err="1"/>
              <a:t>anova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/>
              <a:t>Pairwise </a:t>
            </a:r>
            <a:r>
              <a:rPr lang="en-US" b="1" dirty="0" err="1"/>
              <a:t>t.test</a:t>
            </a:r>
            <a:r>
              <a:rPr lang="en-US" b="1" dirty="0"/>
              <a:t> results for the 3 </a:t>
            </a:r>
            <a:r>
              <a:rPr lang="en-US" b="1" dirty="0" err="1"/>
              <a:t>subsp</a:t>
            </a:r>
            <a:endParaRPr lang="en-US" dirty="0"/>
          </a:p>
          <a:p>
            <a:r>
              <a:rPr lang="en-US" dirty="0"/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5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56447" y="499882"/>
            <a:ext cx="8395753" cy="5744507"/>
            <a:chOff x="1898123" y="432456"/>
            <a:chExt cx="8395753" cy="5744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8123" y="432456"/>
              <a:ext cx="8395753" cy="57445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57595" y="5493123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54965" y="5472952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52335" y="5472952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53022" y="457643"/>
              <a:ext cx="531158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Female MLH1 Means</a:t>
              </a:r>
              <a:endParaRPr lang="en-US" sz="28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33170" y="1090971"/>
            <a:ext cx="403445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strain)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sex * strain 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75720" y="1823397"/>
            <a:ext cx="368595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 and MSM are most significant </a:t>
            </a:r>
            <a:r>
              <a:rPr lang="en-US" dirty="0"/>
              <a:t>strain </a:t>
            </a:r>
            <a:r>
              <a:rPr lang="en-US" dirty="0" smtClean="0"/>
              <a:t>effects;</a:t>
            </a:r>
          </a:p>
          <a:p>
            <a:r>
              <a:rPr lang="en-US" dirty="0" smtClean="0"/>
              <a:t>	G is 10</a:t>
            </a:r>
            <a:r>
              <a:rPr lang="en-US" dirty="0"/>
              <a:t>% </a:t>
            </a:r>
            <a:r>
              <a:rPr lang="en-US" dirty="0" smtClean="0"/>
              <a:t>higher </a:t>
            </a:r>
          </a:p>
          <a:p>
            <a:r>
              <a:rPr lang="en-US" dirty="0" smtClean="0"/>
              <a:t>	MSM </a:t>
            </a:r>
            <a:r>
              <a:rPr lang="en-US" dirty="0"/>
              <a:t>is 8% high</a:t>
            </a:r>
          </a:p>
          <a:p>
            <a:r>
              <a:rPr lang="en-US" dirty="0" smtClean="0"/>
              <a:t>	(</a:t>
            </a:r>
            <a:r>
              <a:rPr lang="en-US" dirty="0"/>
              <a:t>LEW is 3% higher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9965" y="417311"/>
            <a:ext cx="8767806" cy="5916253"/>
            <a:chOff x="1331259" y="524888"/>
            <a:chExt cx="8767806" cy="59162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259" y="524888"/>
              <a:ext cx="8646764" cy="591625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77666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49848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61618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1161" y="757456"/>
              <a:ext cx="531158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Male MLH1 Means</a:t>
              </a:r>
              <a:endParaRPr lang="en-US" sz="2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439415" y="649879"/>
            <a:ext cx="43785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</a:t>
            </a:r>
            <a:r>
              <a:rPr lang="en-US" dirty="0" smtClean="0"/>
              <a:t>sex </a:t>
            </a:r>
            <a:r>
              <a:rPr lang="en-US" dirty="0"/>
              <a:t>* </a:t>
            </a:r>
            <a:r>
              <a:rPr lang="en-US" dirty="0" smtClean="0"/>
              <a:t>strain )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3034" y="1573209"/>
            <a:ext cx="368595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PWD, MSM and SKIVE </a:t>
            </a:r>
            <a:r>
              <a:rPr lang="en-US" dirty="0" smtClean="0"/>
              <a:t>significant </a:t>
            </a:r>
            <a:r>
              <a:rPr lang="en-US" dirty="0"/>
              <a:t>strain </a:t>
            </a:r>
            <a:r>
              <a:rPr lang="en-US" dirty="0" smtClean="0"/>
              <a:t>effects</a:t>
            </a:r>
            <a:endParaRPr lang="en-US" dirty="0"/>
          </a:p>
          <a:p>
            <a:r>
              <a:rPr lang="en-US" dirty="0" smtClean="0"/>
              <a:t>20%, 30%, and 11% higher than other means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9670" y="2825922"/>
            <a:ext cx="30674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PWD, MSM and </a:t>
            </a:r>
            <a:r>
              <a:rPr lang="en-US" dirty="0" smtClean="0"/>
              <a:t>SKIVE labeled as ‘</a:t>
            </a:r>
            <a:r>
              <a:rPr lang="en-US" dirty="0" smtClean="0">
                <a:sym typeface="Wingdings" panose="05000000000000000000" pitchFamily="2" charset="2"/>
              </a:rPr>
              <a:t>High Rec’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DMC1, (CO precursors)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786" y="4165412"/>
            <a:ext cx="4710951" cy="2248613"/>
          </a:xfrm>
        </p:spPr>
        <p:txBody>
          <a:bodyPr>
            <a:normAutofit/>
          </a:bodyPr>
          <a:lstStyle/>
          <a:p>
            <a:r>
              <a:rPr lang="en-US" dirty="0" smtClean="0"/>
              <a:t>Expected time point difference</a:t>
            </a:r>
          </a:p>
          <a:p>
            <a:r>
              <a:rPr lang="en-US" dirty="0" smtClean="0"/>
              <a:t>High strains are higher than low for L (earlier staged cells)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3" y="1846952"/>
            <a:ext cx="6777946" cy="437881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057309"/>
              </p:ext>
            </p:extLst>
          </p:nvPr>
        </p:nvGraphicFramePr>
        <p:xfrm>
          <a:off x="7153837" y="310429"/>
          <a:ext cx="4628851" cy="3666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9272"/>
                <a:gridCol w="963579"/>
                <a:gridCol w="1438835"/>
                <a:gridCol w="847165"/>
              </a:tblGrid>
              <a:tr h="291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ncells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mean.count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stage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239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WSB male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177.7619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91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158.1579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443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PWD male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180.2222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40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MSM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231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0928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KAZ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91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578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WSB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144.25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919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131.7778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58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PWD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140.7778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227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MSM male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164.4118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89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KAZ male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167.3636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8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proportions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79" t="33905" r="28964" b="20761"/>
          <a:stretch/>
        </p:blipFill>
        <p:spPr>
          <a:xfrm>
            <a:off x="538841" y="1926602"/>
            <a:ext cx="5277395" cy="3806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5464" t="19429" r="29179" b="34666"/>
          <a:stretch/>
        </p:blipFill>
        <p:spPr>
          <a:xfrm>
            <a:off x="6427199" y="2130324"/>
            <a:ext cx="5083356" cy="3712392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10800000">
            <a:off x="8085907" y="4592302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9440090" y="451392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>
            <a:off x="7215050" y="283752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9370" y="1027906"/>
            <a:ext cx="304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mice with distinct </a:t>
            </a:r>
            <a:r>
              <a:rPr lang="en-US" dirty="0" err="1" smtClean="0"/>
              <a:t>gwRR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8275319" y="443263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8841" y="6071616"/>
            <a:ext cx="368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 square test ?  Not done yet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952" y="4870267"/>
            <a:ext cx="1206649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Male pattern</a:t>
            </a:r>
          </a:p>
          <a:p>
            <a:r>
              <a:rPr lang="en-US" sz="3200" b="1" dirty="0" smtClean="0"/>
              <a:t>**</a:t>
            </a:r>
            <a:r>
              <a:rPr lang="en-US" sz="3200" b="1" dirty="0"/>
              <a:t>MSM 60% &gt; PWD 50% &gt; SKIVE 30% &gt;  20 - 10% remaining (low) strains**</a:t>
            </a:r>
          </a:p>
        </p:txBody>
      </p:sp>
    </p:spTree>
    <p:extLst>
      <p:ext uri="{BB962C8B-B14F-4D97-AF65-F5344CB8AC3E}">
        <p14:creationId xmlns:p14="http://schemas.microsoft.com/office/powerpoint/2010/main" val="6926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5459"/>
            <a:ext cx="9818818" cy="596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BB934D-0339-413C-9BB6-EB8A99A91A4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5480</TotalTime>
  <Words>2500</Words>
  <Application>Microsoft Office PowerPoint</Application>
  <PresentationFormat>Widescreen</PresentationFormat>
  <Paragraphs>516</Paragraphs>
  <Slides>37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Office Theme</vt:lpstr>
      <vt:lpstr>New results/MS outline</vt:lpstr>
      <vt:lpstr>&lt;remind ppl why recombination rate evolution is important&gt;</vt:lpstr>
      <vt:lpstr>PowerPoint Presentation</vt:lpstr>
      <vt:lpstr>PowerPoint Presentation</vt:lpstr>
      <vt:lpstr>PowerPoint Presentation</vt:lpstr>
      <vt:lpstr>DMC1, (CO precursors)</vt:lpstr>
      <vt:lpstr>PowerPoint Presentation</vt:lpstr>
      <vt:lpstr>Chromosome proportions</vt:lpstr>
      <vt:lpstr>PowerPoint Presentation</vt:lpstr>
      <vt:lpstr>PowerPoint Presentation</vt:lpstr>
      <vt:lpstr>PowerPoint Presentation</vt:lpstr>
      <vt:lpstr>gwRR model summary</vt:lpstr>
      <vt:lpstr>Female specific</vt:lpstr>
      <vt:lpstr>Male specific</vt:lpstr>
      <vt:lpstr>Gwrr estimates</vt:lpstr>
      <vt:lpstr>Glm M2, and main points</vt:lpstr>
      <vt:lpstr>MLH1 var</vt:lpstr>
      <vt:lpstr>Single Bivalent Dataset</vt:lpstr>
      <vt:lpstr>Single Bivalent Sex Specific Patterns</vt:lpstr>
      <vt:lpstr>Bivalent Data Sex Specific Results</vt:lpstr>
      <vt:lpstr>Normalized 1CO Foci Position Long Biv</vt:lpstr>
      <vt:lpstr>PowerPoint Presentation</vt:lpstr>
      <vt:lpstr>PowerPoint Presentation</vt:lpstr>
      <vt:lpstr>PowerPoint Presentation</vt:lpstr>
      <vt:lpstr>(surprising IFD results)</vt:lpstr>
      <vt:lpstr>Normalized 1CO  LongBiv’s</vt:lpstr>
      <vt:lpstr>Normalized 1CO  LongBiv’s</vt:lpstr>
      <vt:lpstr>Mouse av. Long.Biv</vt:lpstr>
      <vt:lpstr>PowerPoint Presentation</vt:lpstr>
      <vt:lpstr>DMC1 Results</vt:lpstr>
      <vt:lpstr>DeBoer et al 2006</vt:lpstr>
      <vt:lpstr>Summarize sex specific bivalent patterns</vt:lpstr>
      <vt:lpstr>Single Bivalent patterns</vt:lpstr>
      <vt:lpstr>Model for investigating variation in males</vt:lpstr>
      <vt:lpstr>PowerPoint Presentation</vt:lpstr>
      <vt:lpstr>gwRR mixed models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PETERSON, APRIL L</dc:creator>
  <cp:lastModifiedBy>PETERSON, APRIL L</cp:lastModifiedBy>
  <cp:revision>131</cp:revision>
  <dcterms:created xsi:type="dcterms:W3CDTF">2020-01-30T17:03:35Z</dcterms:created>
  <dcterms:modified xsi:type="dcterms:W3CDTF">2020-02-12T02:03:44Z</dcterms:modified>
</cp:coreProperties>
</file>